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p:scale>
          <a:sx n="100" d="100"/>
          <a:sy n="100" d="100"/>
        </p:scale>
        <p:origin x="-978" y="-5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13.04.2020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233295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13.04.2020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1263058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FBD3722-56ED-499A-A796-D515F29D694D}" type="datetimeFigureOut">
              <a:rPr lang="ru-RU" smtClean="0"/>
              <a:t>13.04.2020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2062236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FBD3722-56ED-499A-A796-D515F29D694D}" type="datetimeFigureOut">
              <a:rPr lang="ru-RU" smtClean="0"/>
              <a:t>13.04.2020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3847147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FBD3722-56ED-499A-A796-D515F29D694D}" type="datetimeFigureOut">
              <a:rPr lang="ru-RU" smtClean="0"/>
              <a:t>13.04.2020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491222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FBD3722-56ED-499A-A796-D515F29D694D}" type="datetimeFigureOut">
              <a:rPr lang="ru-RU" smtClean="0"/>
              <a:t>13.04.2020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4284201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FBD3722-56ED-499A-A796-D515F29D694D}" type="datetimeFigureOut">
              <a:rPr lang="ru-RU" smtClean="0"/>
              <a:t>13.04.2020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980954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FBD3722-56ED-499A-A796-D515F29D694D}" type="datetimeFigureOut">
              <a:rPr lang="ru-RU" smtClean="0"/>
              <a:t>13.04.2020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3190497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FBD3722-56ED-499A-A796-D515F29D694D}" type="datetimeFigureOut">
              <a:rPr lang="ru-RU" smtClean="0"/>
              <a:t>13.04.2020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777995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13.04.2020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243291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13.04.2020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1008211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BD3722-56ED-499A-A796-D515F29D694D}" type="datetimeFigureOut">
              <a:rPr lang="ru-RU" smtClean="0"/>
              <a:t>13.04.2020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68D8C5-1622-4819-9297-4808EDE475DE}" type="slidenum">
              <a:rPr lang="ru-RU" smtClean="0"/>
              <a:t>‹#›</a:t>
            </a:fld>
            <a:endParaRPr lang="ru-RU"/>
          </a:p>
        </p:txBody>
      </p:sp>
    </p:spTree>
    <p:extLst>
      <p:ext uri="{BB962C8B-B14F-4D97-AF65-F5344CB8AC3E}">
        <p14:creationId xmlns:p14="http://schemas.microsoft.com/office/powerpoint/2010/main" val="23286692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youtube.com/watch?v=e6fd42T7gvI&amp;t=18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779819"/>
            <a:ext cx="12192000" cy="584775"/>
          </a:xfrm>
          <a:prstGeom prst="rect">
            <a:avLst/>
          </a:prstGeom>
          <a:noFill/>
        </p:spPr>
        <p:txBody>
          <a:bodyPr wrap="square" rtlCol="0">
            <a:spAutoFit/>
          </a:bodyPr>
          <a:lstStyle/>
          <a:p>
            <a:pPr algn="ctr"/>
            <a:r>
              <a:rPr lang="ru-RU" sz="3200" dirty="0" smtClean="0">
                <a:solidFill>
                  <a:srgbClr val="002060"/>
                </a:solidFill>
              </a:rPr>
              <a:t>Водитель автомобиля</a:t>
            </a:r>
            <a:endParaRPr lang="ru-RU" sz="3200" dirty="0">
              <a:solidFill>
                <a:srgbClr val="002060"/>
              </a:solidFill>
            </a:endParaRPr>
          </a:p>
        </p:txBody>
      </p:sp>
      <p:sp>
        <p:nvSpPr>
          <p:cNvPr id="5" name="TextBox 4"/>
          <p:cNvSpPr txBox="1"/>
          <p:nvPr/>
        </p:nvSpPr>
        <p:spPr>
          <a:xfrm>
            <a:off x="0" y="2678460"/>
            <a:ext cx="12192000" cy="369332"/>
          </a:xfrm>
          <a:prstGeom prst="rect">
            <a:avLst/>
          </a:prstGeom>
          <a:noFill/>
        </p:spPr>
        <p:txBody>
          <a:bodyPr wrap="square" rtlCol="0">
            <a:spAutoFit/>
          </a:bodyPr>
          <a:lstStyle/>
          <a:p>
            <a:pPr algn="ctr"/>
            <a:r>
              <a:rPr lang="ru-RU" dirty="0" err="1" smtClean="0">
                <a:solidFill>
                  <a:srgbClr val="002060"/>
                </a:solidFill>
              </a:rPr>
              <a:t>Грабчак</a:t>
            </a:r>
            <a:r>
              <a:rPr lang="ru-RU" dirty="0" smtClean="0">
                <a:solidFill>
                  <a:srgbClr val="002060"/>
                </a:solidFill>
              </a:rPr>
              <a:t> Алексей Анатольевич</a:t>
            </a:r>
            <a:endParaRPr lang="ru-RU" dirty="0">
              <a:solidFill>
                <a:srgbClr val="002060"/>
              </a:solidFill>
            </a:endParaRPr>
          </a:p>
        </p:txBody>
      </p:sp>
      <p:sp>
        <p:nvSpPr>
          <p:cNvPr id="6" name="TextBox 5"/>
          <p:cNvSpPr txBox="1"/>
          <p:nvPr/>
        </p:nvSpPr>
        <p:spPr>
          <a:xfrm>
            <a:off x="0" y="3636416"/>
            <a:ext cx="12192000" cy="1446550"/>
          </a:xfrm>
          <a:prstGeom prst="rect">
            <a:avLst/>
          </a:prstGeom>
          <a:noFill/>
        </p:spPr>
        <p:txBody>
          <a:bodyPr wrap="square" rtlCol="0">
            <a:spAutoFit/>
          </a:bodyPr>
          <a:lstStyle/>
          <a:p>
            <a:pPr algn="ctr"/>
            <a:r>
              <a:rPr lang="ru-RU" sz="4400" dirty="0" smtClean="0">
                <a:solidFill>
                  <a:srgbClr val="002060"/>
                </a:solidFill>
              </a:rPr>
              <a:t>Первая помощь</a:t>
            </a:r>
          </a:p>
          <a:p>
            <a:pPr algn="ctr"/>
            <a:r>
              <a:rPr lang="ru-RU" sz="4400" dirty="0" smtClean="0">
                <a:solidFill>
                  <a:srgbClr val="002060"/>
                </a:solidFill>
              </a:rPr>
              <a:t>Ранения и травмы</a:t>
            </a:r>
            <a:endParaRPr lang="ru-RU" sz="4400" dirty="0">
              <a:solidFill>
                <a:srgbClr val="002060"/>
              </a:solidFill>
            </a:endParaRP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614" y="251966"/>
            <a:ext cx="1154671" cy="1154671"/>
          </a:xfrm>
          <a:prstGeom prst="rect">
            <a:avLst/>
          </a:prstGeom>
        </p:spPr>
      </p:pic>
    </p:spTree>
    <p:extLst>
      <p:ext uri="{BB962C8B-B14F-4D97-AF65-F5344CB8AC3E}">
        <p14:creationId xmlns:p14="http://schemas.microsoft.com/office/powerpoint/2010/main" val="419240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27288"/>
            <a:ext cx="12192000" cy="584775"/>
          </a:xfrm>
          <a:prstGeom prst="rect">
            <a:avLst/>
          </a:prstGeom>
          <a:noFill/>
        </p:spPr>
        <p:txBody>
          <a:bodyPr wrap="square" rtlCol="0">
            <a:spAutoFit/>
          </a:bodyPr>
          <a:lstStyle/>
          <a:p>
            <a:pPr algn="ctr"/>
            <a:r>
              <a:rPr lang="ru-RU" sz="3200" dirty="0" smtClean="0">
                <a:solidFill>
                  <a:srgbClr val="002060"/>
                </a:solidFill>
              </a:rPr>
              <a:t>План занятия (содержание)</a:t>
            </a:r>
            <a:endParaRPr lang="ru-RU" sz="3200" dirty="0">
              <a:solidFill>
                <a:srgbClr val="002060"/>
              </a:solidFill>
            </a:endParaRPr>
          </a:p>
        </p:txBody>
      </p:sp>
      <p:sp>
        <p:nvSpPr>
          <p:cNvPr id="5" name="TextBox 4"/>
          <p:cNvSpPr txBox="1"/>
          <p:nvPr/>
        </p:nvSpPr>
        <p:spPr>
          <a:xfrm>
            <a:off x="1294297" y="2534079"/>
            <a:ext cx="9413507" cy="1477328"/>
          </a:xfrm>
          <a:prstGeom prst="rect">
            <a:avLst/>
          </a:prstGeom>
          <a:noFill/>
        </p:spPr>
        <p:txBody>
          <a:bodyPr wrap="square" rtlCol="0">
            <a:spAutoFit/>
          </a:bodyPr>
          <a:lstStyle/>
          <a:p>
            <a:pPr marL="342900" indent="-342900">
              <a:buFont typeface="+mj-lt"/>
              <a:buAutoNum type="arabicPeriod"/>
            </a:pPr>
            <a:r>
              <a:rPr lang="ru-RU" dirty="0" smtClean="0">
                <a:solidFill>
                  <a:srgbClr val="002060"/>
                </a:solidFill>
              </a:rPr>
              <a:t>Причины травм</a:t>
            </a:r>
          </a:p>
          <a:p>
            <a:pPr marL="342900" indent="-342900">
              <a:buFont typeface="+mj-lt"/>
              <a:buAutoNum type="arabicPeriod"/>
            </a:pPr>
            <a:r>
              <a:rPr lang="ru-RU" dirty="0" smtClean="0">
                <a:solidFill>
                  <a:srgbClr val="002060"/>
                </a:solidFill>
              </a:rPr>
              <a:t>Виды травм</a:t>
            </a:r>
          </a:p>
          <a:p>
            <a:pPr marL="342900" indent="-342900">
              <a:buFont typeface="+mj-lt"/>
              <a:buAutoNum type="arabicPeriod"/>
            </a:pPr>
            <a:r>
              <a:rPr lang="ru-RU" dirty="0" smtClean="0">
                <a:solidFill>
                  <a:srgbClr val="002060"/>
                </a:solidFill>
              </a:rPr>
              <a:t>Травмы брюшной полости</a:t>
            </a:r>
            <a:endParaRPr lang="ru-RU" dirty="0" smtClean="0">
              <a:solidFill>
                <a:srgbClr val="002060"/>
              </a:solidFill>
            </a:endParaRPr>
          </a:p>
          <a:p>
            <a:pPr marL="342900" indent="-342900">
              <a:buFont typeface="+mj-lt"/>
              <a:buAutoNum type="arabicPeriod"/>
            </a:pPr>
            <a:r>
              <a:rPr lang="ru-RU" dirty="0" smtClean="0">
                <a:solidFill>
                  <a:srgbClr val="002060"/>
                </a:solidFill>
              </a:rPr>
              <a:t>Травмы грудной клетки</a:t>
            </a:r>
          </a:p>
          <a:p>
            <a:pPr marL="342900" indent="-342900">
              <a:buFont typeface="+mj-lt"/>
              <a:buAutoNum type="arabicPeriod"/>
            </a:pPr>
            <a:r>
              <a:rPr lang="ru-RU" dirty="0" smtClean="0">
                <a:solidFill>
                  <a:srgbClr val="002060"/>
                </a:solidFill>
              </a:rPr>
              <a:t>Травмы головы</a:t>
            </a:r>
            <a:endParaRPr lang="ru-RU" dirty="0">
              <a:solidFill>
                <a:srgbClr val="002060"/>
              </a:solidFill>
            </a:endParaRP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614" y="242341"/>
            <a:ext cx="1154671" cy="1154671"/>
          </a:xfrm>
          <a:prstGeom prst="rect">
            <a:avLst/>
          </a:prstGeom>
        </p:spPr>
      </p:pic>
    </p:spTree>
    <p:extLst>
      <p:ext uri="{BB962C8B-B14F-4D97-AF65-F5344CB8AC3E}">
        <p14:creationId xmlns:p14="http://schemas.microsoft.com/office/powerpoint/2010/main" val="14704608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47950" y="438150"/>
            <a:ext cx="8248649" cy="523220"/>
          </a:xfrm>
          <a:prstGeom prst="rect">
            <a:avLst/>
          </a:prstGeom>
          <a:noFill/>
        </p:spPr>
        <p:txBody>
          <a:bodyPr wrap="square" rtlCol="0">
            <a:spAutoFit/>
          </a:bodyPr>
          <a:lstStyle/>
          <a:p>
            <a:r>
              <a:rPr lang="ru-RU" sz="2800" dirty="0" smtClean="0">
                <a:solidFill>
                  <a:srgbClr val="FF0000"/>
                </a:solidFill>
                <a:latin typeface="Times New Roman" panose="02020603050405020304" pitchFamily="18" charset="0"/>
                <a:cs typeface="Times New Roman" panose="02020603050405020304" pitchFamily="18" charset="0"/>
              </a:rPr>
              <a:t>Почему возникают кровотечения, типы ран.</a:t>
            </a:r>
            <a:endParaRPr lang="ru-RU" sz="2800" dirty="0">
              <a:solidFill>
                <a:srgbClr val="FF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657225" y="1304925"/>
            <a:ext cx="11125200" cy="923330"/>
          </a:xfrm>
          <a:prstGeom prst="rect">
            <a:avLst/>
          </a:prstGeom>
          <a:noFill/>
        </p:spPr>
        <p:txBody>
          <a:bodyPr wrap="square" rtlCol="0">
            <a:spAutoFit/>
          </a:bodyPr>
          <a:lstStyle/>
          <a:p>
            <a:r>
              <a:rPr lang="ru-RU" dirty="0" smtClean="0"/>
              <a:t>Основной причиной возникновения </a:t>
            </a:r>
            <a:r>
              <a:rPr lang="ru-RU" dirty="0" smtClean="0"/>
              <a:t>ран и травм </a:t>
            </a:r>
            <a:r>
              <a:rPr lang="ru-RU" dirty="0" smtClean="0"/>
              <a:t>является повреждение кожных покровов и мягких тканей человека. При дорожно-транспортных происшествиях ранения наносятся битым стеклом, элементами салона, посторонними предметами попавшими в машину.</a:t>
            </a:r>
            <a:endParaRPr lang="ru-RU" dirty="0"/>
          </a:p>
        </p:txBody>
      </p:sp>
      <p:pic>
        <p:nvPicPr>
          <p:cNvPr id="1026" name="Picture 2" descr="https://www.abw.by/photos/news/192276_1_350.jpg?v=147403339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799" y="2357701"/>
            <a:ext cx="3057526" cy="20354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newsvo.ru/sites/default/files/field/image/62c9a8d2f820d3a023a931e52c54c1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51326" y="2357701"/>
            <a:ext cx="3088016" cy="205799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belnaviny.by/wp-content/uploads/2019/12/belnaviny.by-pod-minskom-avtomobil-vletel-v-barernoe-ograzhdenie-pogib-vodite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86016" y="2357701"/>
            <a:ext cx="3526467" cy="19699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66725" y="4648200"/>
            <a:ext cx="11172825" cy="369332"/>
          </a:xfrm>
          <a:prstGeom prst="rect">
            <a:avLst/>
          </a:prstGeom>
          <a:noFill/>
        </p:spPr>
        <p:txBody>
          <a:bodyPr wrap="square" rtlCol="0">
            <a:spAutoFit/>
          </a:bodyPr>
          <a:lstStyle/>
          <a:p>
            <a:r>
              <a:rPr lang="ru-RU" dirty="0" smtClean="0"/>
              <a:t>Так же при </a:t>
            </a:r>
            <a:r>
              <a:rPr lang="ru-RU" dirty="0" err="1" smtClean="0"/>
              <a:t>дтп</a:t>
            </a:r>
            <a:r>
              <a:rPr lang="ru-RU" dirty="0" smtClean="0"/>
              <a:t> травмы могут возникать в результате открытых переломов  и прочих схожих травм.</a:t>
            </a:r>
            <a:endParaRPr lang="ru-RU" dirty="0"/>
          </a:p>
        </p:txBody>
      </p:sp>
    </p:spTree>
    <p:extLst>
      <p:ext uri="{BB962C8B-B14F-4D97-AF65-F5344CB8AC3E}">
        <p14:creationId xmlns:p14="http://schemas.microsoft.com/office/powerpoint/2010/main" val="1282340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76800" y="428625"/>
            <a:ext cx="2714625" cy="523220"/>
          </a:xfrm>
          <a:prstGeom prst="rect">
            <a:avLst/>
          </a:prstGeom>
          <a:noFill/>
        </p:spPr>
        <p:txBody>
          <a:bodyPr wrap="square" rtlCol="0">
            <a:spAutoFit/>
          </a:bodyPr>
          <a:lstStyle/>
          <a:p>
            <a:r>
              <a:rPr lang="ru-RU" sz="2800" dirty="0" smtClean="0">
                <a:solidFill>
                  <a:srgbClr val="FF0000"/>
                </a:solidFill>
                <a:latin typeface="Times New Roman" panose="02020603050405020304" pitchFamily="18" charset="0"/>
                <a:cs typeface="Times New Roman" panose="02020603050405020304" pitchFamily="18" charset="0"/>
              </a:rPr>
              <a:t>Виды травм</a:t>
            </a:r>
            <a:endParaRPr lang="ru-RU" sz="2800"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514350" y="1266825"/>
            <a:ext cx="10963275" cy="1200329"/>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Рана –</a:t>
            </a:r>
            <a:r>
              <a:rPr lang="ru-RU" dirty="0">
                <a:latin typeface="Times New Roman" panose="02020603050405020304" pitchFamily="18" charset="0"/>
                <a:cs typeface="Times New Roman" panose="02020603050405020304" pitchFamily="18" charset="0"/>
              </a:rPr>
              <a:t> это открытое повреждение, называются нарушения целостности кожных покровов, слизистых оболочек, </a:t>
            </a:r>
            <a:r>
              <a:rPr lang="ru-RU" dirty="0" smtClean="0">
                <a:latin typeface="Times New Roman" panose="02020603050405020304" pitchFamily="18" charset="0"/>
                <a:cs typeface="Times New Roman" panose="02020603050405020304" pitchFamily="18" charset="0"/>
              </a:rPr>
              <a:t>глубоко-лежащих </a:t>
            </a:r>
            <a:r>
              <a:rPr lang="ru-RU" dirty="0">
                <a:latin typeface="Times New Roman" panose="02020603050405020304" pitchFamily="18" charset="0"/>
                <a:cs typeface="Times New Roman" panose="02020603050405020304" pitchFamily="18" charset="0"/>
              </a:rPr>
              <a:t>тканей и поверхности внутренних органов в результате механического или иного воздействия</a:t>
            </a:r>
            <a:r>
              <a:rPr lang="ru-RU" dirty="0" smtClean="0">
                <a:latin typeface="Times New Roman" panose="02020603050405020304" pitchFamily="18" charset="0"/>
                <a:cs typeface="Times New Roman" panose="02020603050405020304" pitchFamily="18" charset="0"/>
              </a:rPr>
              <a:t>. Характеризуются болевым ощущением, кровотечением, отсутствием или повреждением тканей.</a:t>
            </a:r>
            <a:endParaRPr lang="ru-RU" dirty="0">
              <a:latin typeface="Times New Roman" panose="02020603050405020304" pitchFamily="18" charset="0"/>
              <a:cs typeface="Times New Roman" panose="02020603050405020304" pitchFamily="18" charset="0"/>
            </a:endParaRPr>
          </a:p>
          <a:p>
            <a:endParaRPr lang="ru-RU" dirty="0"/>
          </a:p>
        </p:txBody>
      </p:sp>
      <p:pic>
        <p:nvPicPr>
          <p:cNvPr id="2050" name="Picture 2" descr="https://ds04.infourok.ru/uploads/ex/0f4c/000cf413-6877b7d1/img1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25" y="2614612"/>
            <a:ext cx="3571875" cy="267890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mypresentation.ru/documents/4ec55f58b1eb23d426e578d30e95dfa2/img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8350" y="2467154"/>
            <a:ext cx="5476875" cy="410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042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present5.com/presentation/3/197605482_422802468.pdf-img/197605482_422802468.pdf-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025" y="446088"/>
            <a:ext cx="5920316" cy="44402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cf.ppt-online.org/files1/slide/o/OaJXDsrmYjbeS0qtiQ5chz4pLHETVPCkZyN72fBGK/slide-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6350" y="2038350"/>
            <a:ext cx="5455403" cy="4086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480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48050" y="285750"/>
            <a:ext cx="5057775" cy="369332"/>
          </a:xfrm>
          <a:prstGeom prst="rect">
            <a:avLst/>
          </a:prstGeom>
          <a:noFill/>
        </p:spPr>
        <p:txBody>
          <a:bodyPr wrap="square" rtlCol="0">
            <a:spAutoFit/>
          </a:bodyPr>
          <a:lstStyle/>
          <a:p>
            <a:r>
              <a:rPr lang="ru-RU" dirty="0" smtClean="0"/>
              <a:t>Оказание первой помощи при ранении.</a:t>
            </a:r>
            <a:endParaRPr lang="ru-RU" dirty="0"/>
          </a:p>
        </p:txBody>
      </p:sp>
      <p:sp>
        <p:nvSpPr>
          <p:cNvPr id="3" name="TextBox 2"/>
          <p:cNvSpPr txBox="1"/>
          <p:nvPr/>
        </p:nvSpPr>
        <p:spPr>
          <a:xfrm>
            <a:off x="419100" y="1028700"/>
            <a:ext cx="11382375" cy="1200329"/>
          </a:xfrm>
          <a:prstGeom prst="rect">
            <a:avLst/>
          </a:prstGeom>
          <a:noFill/>
        </p:spPr>
        <p:txBody>
          <a:bodyPr wrap="square" rtlCol="0">
            <a:spAutoFit/>
          </a:bodyPr>
          <a:lstStyle/>
          <a:p>
            <a:pPr marL="342900" indent="-342900">
              <a:buAutoNum type="arabicPeriod"/>
            </a:pPr>
            <a:r>
              <a:rPr lang="ru-RU" dirty="0" smtClean="0"/>
              <a:t>Одеть стерильные перчатки.</a:t>
            </a:r>
          </a:p>
          <a:p>
            <a:pPr marL="342900" indent="-342900">
              <a:buAutoNum type="arabicPeriod"/>
            </a:pPr>
            <a:r>
              <a:rPr lang="ru-RU" dirty="0" smtClean="0"/>
              <a:t>Остановить кровотечение в случае повреждения вен или артерий.</a:t>
            </a:r>
          </a:p>
          <a:p>
            <a:pPr marL="342900" indent="-342900">
              <a:buAutoNum type="arabicPeriod"/>
            </a:pPr>
            <a:r>
              <a:rPr lang="ru-RU" dirty="0" smtClean="0"/>
              <a:t>Наложить стерильный материал на место раны (не использовать вату).</a:t>
            </a:r>
          </a:p>
          <a:p>
            <a:pPr marL="342900" indent="-342900">
              <a:buAutoNum type="arabicPeriod"/>
            </a:pPr>
            <a:r>
              <a:rPr lang="ru-RU" dirty="0" smtClean="0"/>
              <a:t>Закрепить пластырем или бинтом.	 </a:t>
            </a:r>
            <a:endParaRPr lang="ru-RU" dirty="0"/>
          </a:p>
        </p:txBody>
      </p:sp>
      <p:pic>
        <p:nvPicPr>
          <p:cNvPr id="1026" name="Picture 2" descr="http://900igr.net/up/datas/266607/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2574" y="2229029"/>
            <a:ext cx="5935133" cy="445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8388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85775" y="361950"/>
            <a:ext cx="11372850" cy="5970865"/>
          </a:xfrm>
          <a:prstGeom prst="rect">
            <a:avLst/>
          </a:prstGeom>
          <a:noFill/>
        </p:spPr>
        <p:txBody>
          <a:bodyPr wrap="square" rtlCol="0">
            <a:spAutoFit/>
          </a:bodyPr>
          <a:lstStyle/>
          <a:p>
            <a:r>
              <a:rPr lang="ru-RU" sz="2800" b="1" dirty="0" smtClean="0">
                <a:latin typeface="Times New Roman" panose="02020603050405020304" pitchFamily="18" charset="0"/>
                <a:cs typeface="Times New Roman" panose="02020603050405020304" pitchFamily="18" charset="0"/>
              </a:rPr>
              <a:t>                                             </a:t>
            </a:r>
            <a:r>
              <a:rPr lang="ru-RU" sz="2800" b="1" dirty="0" smtClean="0">
                <a:solidFill>
                  <a:srgbClr val="FF0000"/>
                </a:solidFill>
                <a:latin typeface="Times New Roman" panose="02020603050405020304" pitchFamily="18" charset="0"/>
                <a:cs typeface="Times New Roman" panose="02020603050405020304" pitchFamily="18" charset="0"/>
              </a:rPr>
              <a:t>Запрещается</a:t>
            </a:r>
            <a:r>
              <a:rPr lang="ru-RU" sz="2800" b="1" dirty="0">
                <a:solidFill>
                  <a:srgbClr val="FF0000"/>
                </a:solidFill>
                <a:latin typeface="Times New Roman" panose="02020603050405020304" pitchFamily="18" charset="0"/>
                <a:cs typeface="Times New Roman" panose="02020603050405020304" pitchFamily="18" charset="0"/>
              </a:rPr>
              <a:t>:</a:t>
            </a:r>
            <a:endParaRPr lang="ru-RU" sz="2800" dirty="0">
              <a:solidFill>
                <a:srgbClr val="FF0000"/>
              </a:solidFill>
              <a:latin typeface="Times New Roman" panose="02020603050405020304" pitchFamily="18" charset="0"/>
              <a:cs typeface="Times New Roman" panose="02020603050405020304" pitchFamily="18" charset="0"/>
            </a:endParaRPr>
          </a:p>
          <a:p>
            <a:r>
              <a:rPr lang="ru-RU" sz="2800" dirty="0">
                <a:solidFill>
                  <a:srgbClr val="C00000"/>
                </a:solidFill>
                <a:latin typeface="Times New Roman" panose="02020603050405020304" pitchFamily="18" charset="0"/>
                <a:cs typeface="Times New Roman" panose="02020603050405020304" pitchFamily="18" charset="0"/>
              </a:rPr>
              <a:t>• рану промывать водой, допускать попадание в нее прижигающих антисептических</a:t>
            </a:r>
          </a:p>
          <a:p>
            <a:r>
              <a:rPr lang="ru-RU" sz="2800" dirty="0">
                <a:solidFill>
                  <a:srgbClr val="C00000"/>
                </a:solidFill>
                <a:latin typeface="Times New Roman" panose="02020603050405020304" pitchFamily="18" charset="0"/>
                <a:cs typeface="Times New Roman" panose="02020603050405020304" pitchFamily="18" charset="0"/>
              </a:rPr>
              <a:t>• вправлять выпавшие органы и накладывать на них давящие повязки;</a:t>
            </a:r>
          </a:p>
          <a:p>
            <a:r>
              <a:rPr lang="ru-RU" sz="2800" dirty="0">
                <a:solidFill>
                  <a:srgbClr val="C00000"/>
                </a:solidFill>
                <a:latin typeface="Times New Roman" panose="02020603050405020304" pitchFamily="18" charset="0"/>
                <a:cs typeface="Times New Roman" panose="02020603050405020304" pitchFamily="18" charset="0"/>
              </a:rPr>
              <a:t>• удалять из раны инородные тела и торчащие костные отломки;</a:t>
            </a:r>
          </a:p>
          <a:p>
            <a:r>
              <a:rPr lang="ru-RU" sz="2800" dirty="0">
                <a:solidFill>
                  <a:srgbClr val="C00000"/>
                </a:solidFill>
                <a:latin typeface="Times New Roman" panose="02020603050405020304" pitchFamily="18" charset="0"/>
                <a:cs typeface="Times New Roman" panose="02020603050405020304" pitchFamily="18" charset="0"/>
              </a:rPr>
              <a:t>• поить пострадавшего при травме живота (даже при подозрении на нее), в бессознательном состоянии и при неукротимой рвоте;</a:t>
            </a:r>
          </a:p>
          <a:p>
            <a:r>
              <a:rPr lang="ru-RU" sz="2800" dirty="0">
                <a:solidFill>
                  <a:srgbClr val="C00000"/>
                </a:solidFill>
                <a:latin typeface="Times New Roman" panose="02020603050405020304" pitchFamily="18" charset="0"/>
                <a:cs typeface="Times New Roman" panose="02020603050405020304" pitchFamily="18" charset="0"/>
              </a:rPr>
              <a:t>• накладывать на рану мазевые повязки, засыпать в рану порошки лекарственных препаратов (антибиотики, стрептоцид и другие), прикладывать вату.</a:t>
            </a:r>
          </a:p>
          <a:p>
            <a:r>
              <a:rPr lang="ru-RU" sz="2800" dirty="0">
                <a:solidFill>
                  <a:srgbClr val="C00000"/>
                </a:solidFill>
                <a:latin typeface="Times New Roman" panose="02020603050405020304" pitchFamily="18" charset="0"/>
                <a:cs typeface="Times New Roman" panose="02020603050405020304" pitchFamily="18" charset="0"/>
              </a:rPr>
              <a:t>Ранение любого характера может представлять реальную угрозу для жизни пострадавшего в связи с возможностью развития массивного кровотечения и инфицирования.</a:t>
            </a:r>
          </a:p>
          <a:p>
            <a:endParaRPr lang="ru-RU" dirty="0"/>
          </a:p>
        </p:txBody>
      </p:sp>
    </p:spTree>
    <p:extLst>
      <p:ext uri="{BB962C8B-B14F-4D97-AF65-F5344CB8AC3E}">
        <p14:creationId xmlns:p14="http://schemas.microsoft.com/office/powerpoint/2010/main" val="2578971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90900" y="276225"/>
            <a:ext cx="3981450" cy="369332"/>
          </a:xfrm>
          <a:prstGeom prst="rect">
            <a:avLst/>
          </a:prstGeom>
          <a:noFill/>
        </p:spPr>
        <p:txBody>
          <a:bodyPr wrap="square" rtlCol="0">
            <a:spAutoFit/>
          </a:bodyPr>
          <a:lstStyle/>
          <a:p>
            <a:r>
              <a:rPr lang="ru-RU" dirty="0" smtClean="0"/>
              <a:t>Проникающие травмы живота</a:t>
            </a:r>
            <a:endParaRPr lang="ru-RU" dirty="0"/>
          </a:p>
        </p:txBody>
      </p:sp>
      <p:sp>
        <p:nvSpPr>
          <p:cNvPr id="5" name="TextBox 4"/>
          <p:cNvSpPr txBox="1"/>
          <p:nvPr/>
        </p:nvSpPr>
        <p:spPr>
          <a:xfrm>
            <a:off x="371475" y="645557"/>
            <a:ext cx="11077575" cy="1477328"/>
          </a:xfrm>
          <a:prstGeom prst="rect">
            <a:avLst/>
          </a:prstGeom>
          <a:noFill/>
        </p:spPr>
        <p:txBody>
          <a:bodyPr wrap="square" rtlCol="0">
            <a:spAutoFit/>
          </a:bodyPr>
          <a:lstStyle/>
          <a:p>
            <a:r>
              <a:rPr lang="ru-RU" dirty="0" smtClean="0"/>
              <a:t>При проникающих травмах живота нельзя обрабатывать раны антисептическими средствами. При выпадении внутренних органов запрещено вправлять их на место. Необходимо переложить внутренние органы стерильным влажным материалом что бы предотвратить их пересыхание, наложить стерильную повязку вокруг раны, обеспечить покой пострадавшему и вызвать скорую. </a:t>
            </a:r>
            <a:r>
              <a:rPr lang="ru-RU" dirty="0" smtClean="0">
                <a:solidFill>
                  <a:srgbClr val="FF0000"/>
                </a:solidFill>
              </a:rPr>
              <a:t>Давать пить и есть пострадавшему запрещено.</a:t>
            </a:r>
            <a:endParaRPr lang="ru-RU" dirty="0">
              <a:solidFill>
                <a:srgbClr val="FF0000"/>
              </a:solidFill>
            </a:endParaRPr>
          </a:p>
        </p:txBody>
      </p:sp>
      <p:pic>
        <p:nvPicPr>
          <p:cNvPr id="2050" name="Picture 2" descr="https://cf2.ppt-online.org/files2/slide/e/EkbcNJlG4UwIevoK51jfZyWQ3i7dTtPLamCYFxsgH9/slide-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2218" y="1965247"/>
            <a:ext cx="6272213" cy="4698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369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19600" y="323850"/>
            <a:ext cx="4267200" cy="369332"/>
          </a:xfrm>
          <a:prstGeom prst="rect">
            <a:avLst/>
          </a:prstGeom>
          <a:noFill/>
        </p:spPr>
        <p:txBody>
          <a:bodyPr wrap="square" rtlCol="0">
            <a:spAutoFit/>
          </a:bodyPr>
          <a:lstStyle/>
          <a:p>
            <a:r>
              <a:rPr lang="ru-RU" dirty="0" smtClean="0"/>
              <a:t>Тупые травмы живота</a:t>
            </a:r>
            <a:endParaRPr lang="ru-RU" dirty="0"/>
          </a:p>
        </p:txBody>
      </p:sp>
      <p:sp>
        <p:nvSpPr>
          <p:cNvPr id="3" name="TextBox 2"/>
          <p:cNvSpPr txBox="1"/>
          <p:nvPr/>
        </p:nvSpPr>
        <p:spPr>
          <a:xfrm>
            <a:off x="590550" y="866775"/>
            <a:ext cx="10668000" cy="1477328"/>
          </a:xfrm>
          <a:prstGeom prst="rect">
            <a:avLst/>
          </a:prstGeom>
          <a:noFill/>
        </p:spPr>
        <p:txBody>
          <a:bodyPr wrap="square" rtlCol="0">
            <a:spAutoFit/>
          </a:bodyPr>
          <a:lstStyle/>
          <a:p>
            <a:r>
              <a:rPr lang="ru-RU" dirty="0" smtClean="0"/>
              <a:t>При тупых травмах живота возможно скрытое внутреннее кровотечение, повреждение или разрыв внутренних органов. Признаками является напряженные  брюшные мышцы, холодный липкий пот, побледнение тканей, тошнота. При оказании первой помощи необходимо уложить пострадавшего, обеспечить покой. Приложить к месту предполагаемого ранения холод и вызвать скорую. </a:t>
            </a:r>
            <a:r>
              <a:rPr lang="ru-RU" dirty="0" smtClean="0">
                <a:solidFill>
                  <a:srgbClr val="FF0000"/>
                </a:solidFill>
              </a:rPr>
              <a:t>Запрещено давать пить и есть.</a:t>
            </a:r>
            <a:endParaRPr lang="ru-RU" dirty="0">
              <a:solidFill>
                <a:srgbClr val="FF0000"/>
              </a:solidFill>
            </a:endParaRPr>
          </a:p>
        </p:txBody>
      </p:sp>
      <p:pic>
        <p:nvPicPr>
          <p:cNvPr id="3074" name="Picture 2" descr="https://ds03.infourok.ru/uploads/ex/111d/000358f4-cf4ce652/img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1125" y="2500312"/>
            <a:ext cx="7007225" cy="3941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989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6249" y="342900"/>
            <a:ext cx="3829051" cy="461665"/>
          </a:xfrm>
          <a:prstGeom prst="rect">
            <a:avLst/>
          </a:prstGeom>
          <a:noFill/>
        </p:spPr>
        <p:txBody>
          <a:bodyPr wrap="square" rtlCol="0">
            <a:spAutoFit/>
          </a:bodyPr>
          <a:lstStyle/>
          <a:p>
            <a:r>
              <a:rPr lang="ru-RU" sz="2400" dirty="0" smtClean="0"/>
              <a:t>Травмы грудной клетки</a:t>
            </a:r>
            <a:endParaRPr lang="ru-RU" sz="2400" dirty="0"/>
          </a:p>
        </p:txBody>
      </p:sp>
      <p:sp>
        <p:nvSpPr>
          <p:cNvPr id="3" name="TextBox 2"/>
          <p:cNvSpPr txBox="1"/>
          <p:nvPr/>
        </p:nvSpPr>
        <p:spPr>
          <a:xfrm>
            <a:off x="371475" y="876300"/>
            <a:ext cx="11525250" cy="1200329"/>
          </a:xfrm>
          <a:prstGeom prst="rect">
            <a:avLst/>
          </a:prstGeom>
          <a:noFill/>
        </p:spPr>
        <p:txBody>
          <a:bodyPr wrap="square" rtlCol="0">
            <a:spAutoFit/>
          </a:bodyPr>
          <a:lstStyle/>
          <a:p>
            <a:r>
              <a:rPr lang="ru-RU" dirty="0" smtClean="0"/>
              <a:t>При травмах грудной клетки возможно затруднение дыхания, вынужденный наклон в сторону повреждения, болезненные ощущения при вдохе и выдохе, отек в месте повреждения. При проникающем ранении возможно появление пневмоторакса (заполнение области вокруг легких воздухом с последующим их сдавливанием и прекращением выполнения своих функций).</a:t>
            </a:r>
            <a:endParaRPr lang="ru-RU" dirty="0"/>
          </a:p>
        </p:txBody>
      </p:sp>
      <p:pic>
        <p:nvPicPr>
          <p:cNvPr id="4098" name="Picture 2" descr="http://900igr.net/up/datas/165863/0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18" y="2228939"/>
            <a:ext cx="5918082" cy="443856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nogostop.ru/wp-content/uploads/2019/09/perelom-rebrai-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4100" y="2076629"/>
            <a:ext cx="57150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431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05299" y="327541"/>
            <a:ext cx="6619875" cy="523220"/>
          </a:xfrm>
          <a:prstGeom prst="rect">
            <a:avLst/>
          </a:prstGeom>
          <a:noFill/>
        </p:spPr>
        <p:txBody>
          <a:bodyPr wrap="square" rtlCol="0">
            <a:spAutoFit/>
          </a:bodyPr>
          <a:lstStyle/>
          <a:p>
            <a:r>
              <a:rPr lang="ru-RU" sz="2800" dirty="0" smtClean="0"/>
              <a:t>Травмы головы</a:t>
            </a:r>
            <a:endParaRPr lang="ru-RU" sz="2800" dirty="0"/>
          </a:p>
        </p:txBody>
      </p:sp>
      <p:sp>
        <p:nvSpPr>
          <p:cNvPr id="6" name="TextBox 5"/>
          <p:cNvSpPr txBox="1"/>
          <p:nvPr/>
        </p:nvSpPr>
        <p:spPr>
          <a:xfrm>
            <a:off x="657225" y="933450"/>
            <a:ext cx="10591800" cy="923330"/>
          </a:xfrm>
          <a:prstGeom prst="rect">
            <a:avLst/>
          </a:prstGeom>
          <a:noFill/>
        </p:spPr>
        <p:txBody>
          <a:bodyPr wrap="square" rtlCol="0">
            <a:spAutoFit/>
          </a:bodyPr>
          <a:lstStyle/>
          <a:p>
            <a:r>
              <a:rPr lang="ru-RU" dirty="0" smtClean="0"/>
              <a:t>Свидетельством травмы головы служит кровотечение (при открытых черепно-мозговых травмах), головокружение, головная боль, тошнота или рвота, синяки под глазами, кратковременная потеря сознания (при закрытой черепно-мозговой травме), торчащие посторонние предметы.</a:t>
            </a:r>
            <a:endParaRPr lang="ru-RU" dirty="0"/>
          </a:p>
        </p:txBody>
      </p:sp>
      <p:pic>
        <p:nvPicPr>
          <p:cNvPr id="5122" name="Picture 2" descr="https://cf.ppt-online.org/files/slide/k/kaPQgbOpztYZLhXWS53KcvlB7dof0xR8UeMIrV/slide-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2065734"/>
            <a:ext cx="7985125" cy="4491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54541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86225" y="337066"/>
            <a:ext cx="5905500" cy="523220"/>
          </a:xfrm>
          <a:prstGeom prst="rect">
            <a:avLst/>
          </a:prstGeom>
          <a:noFill/>
        </p:spPr>
        <p:txBody>
          <a:bodyPr wrap="square" rtlCol="0">
            <a:spAutoFit/>
          </a:bodyPr>
          <a:lstStyle/>
          <a:p>
            <a:r>
              <a:rPr lang="ru-RU" sz="2800" dirty="0" smtClean="0"/>
              <a:t>Оказание первой помощи</a:t>
            </a:r>
            <a:endParaRPr lang="ru-RU" sz="2800" dirty="0"/>
          </a:p>
        </p:txBody>
      </p:sp>
      <p:pic>
        <p:nvPicPr>
          <p:cNvPr id="6146" name="Picture 2" descr="https://krrot.net/wp-content/uploads/2018/03/34406-instrukciya-okazanie-1-oy-medicinskoy-pomoschi-1-1633x65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250" y="1447800"/>
            <a:ext cx="10387012" cy="4134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49548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TotalTime>
  <Words>467</Words>
  <Application>Microsoft Office PowerPoint</Application>
  <PresentationFormat>Произвольный</PresentationFormat>
  <Paragraphs>36</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Михаил Бутов</dc:creator>
  <cp:lastModifiedBy>Алексей</cp:lastModifiedBy>
  <cp:revision>33</cp:revision>
  <dcterms:created xsi:type="dcterms:W3CDTF">2020-03-19T14:42:41Z</dcterms:created>
  <dcterms:modified xsi:type="dcterms:W3CDTF">2020-04-13T13:06:11Z</dcterms:modified>
</cp:coreProperties>
</file>