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100" d="100"/>
          <a:sy n="100" d="100"/>
        </p:scale>
        <p:origin x="-990" y="-5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33295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1263058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062236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FBD3722-56ED-499A-A796-D515F29D694D}" type="datetimeFigureOut">
              <a:rPr lang="ru-RU" smtClean="0"/>
              <a:t>06.04.2020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3847147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FBD3722-56ED-499A-A796-D515F29D694D}" type="datetimeFigureOut">
              <a:rPr lang="ru-RU" smtClean="0"/>
              <a:t>06.04.2020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491222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FBD3722-56ED-499A-A796-D515F29D694D}" type="datetimeFigureOut">
              <a:rPr lang="ru-RU" smtClean="0"/>
              <a:t>06.04.2020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4284201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FBD3722-56ED-499A-A796-D515F29D694D}" type="datetimeFigureOut">
              <a:rPr lang="ru-RU" smtClean="0"/>
              <a:t>06.04.2020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980954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FBD3722-56ED-499A-A796-D515F29D694D}" type="datetimeFigureOut">
              <a:rPr lang="ru-RU" smtClean="0"/>
              <a:t>06.04.2020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3190497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FBD3722-56ED-499A-A796-D515F29D694D}" type="datetimeFigureOut">
              <a:rPr lang="ru-RU" smtClean="0"/>
              <a:t>06.04.2020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777995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243291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468D8C5-1622-4819-9297-4808EDE475DE}" type="slidenum">
              <a:rPr lang="ru-RU" smtClean="0"/>
              <a:t>‹#›</a:t>
            </a:fld>
            <a:endParaRPr lang="ru-RU"/>
          </a:p>
        </p:txBody>
      </p:sp>
    </p:spTree>
    <p:extLst>
      <p:ext uri="{BB962C8B-B14F-4D97-AF65-F5344CB8AC3E}">
        <p14:creationId xmlns:p14="http://schemas.microsoft.com/office/powerpoint/2010/main" val="1008211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D3722-56ED-499A-A796-D515F29D694D}" type="datetimeFigureOut">
              <a:rPr lang="ru-RU" smtClean="0"/>
              <a:t>06.04.2020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68D8C5-1622-4819-9297-4808EDE475DE}" type="slidenum">
              <a:rPr lang="ru-RU" smtClean="0"/>
              <a:t>‹#›</a:t>
            </a:fld>
            <a:endParaRPr lang="ru-RU"/>
          </a:p>
        </p:txBody>
      </p:sp>
    </p:spTree>
    <p:extLst>
      <p:ext uri="{BB962C8B-B14F-4D97-AF65-F5344CB8AC3E}">
        <p14:creationId xmlns:p14="http://schemas.microsoft.com/office/powerpoint/2010/main" val="2328669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hOQHVi074I0&amp;t=10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779819"/>
            <a:ext cx="12192000" cy="584775"/>
          </a:xfrm>
          <a:prstGeom prst="rect">
            <a:avLst/>
          </a:prstGeom>
          <a:noFill/>
        </p:spPr>
        <p:txBody>
          <a:bodyPr wrap="square" rtlCol="0">
            <a:spAutoFit/>
          </a:bodyPr>
          <a:lstStyle/>
          <a:p>
            <a:pPr algn="ctr"/>
            <a:r>
              <a:rPr lang="ru-RU" sz="3200" dirty="0" smtClean="0">
                <a:solidFill>
                  <a:srgbClr val="002060"/>
                </a:solidFill>
              </a:rPr>
              <a:t>Водитель автомобиля</a:t>
            </a:r>
            <a:endParaRPr lang="ru-RU" sz="3200" dirty="0">
              <a:solidFill>
                <a:srgbClr val="002060"/>
              </a:solidFill>
            </a:endParaRPr>
          </a:p>
        </p:txBody>
      </p:sp>
      <p:sp>
        <p:nvSpPr>
          <p:cNvPr id="5" name="TextBox 4"/>
          <p:cNvSpPr txBox="1"/>
          <p:nvPr/>
        </p:nvSpPr>
        <p:spPr>
          <a:xfrm>
            <a:off x="0" y="2678460"/>
            <a:ext cx="12192000" cy="369332"/>
          </a:xfrm>
          <a:prstGeom prst="rect">
            <a:avLst/>
          </a:prstGeom>
          <a:noFill/>
        </p:spPr>
        <p:txBody>
          <a:bodyPr wrap="square" rtlCol="0">
            <a:spAutoFit/>
          </a:bodyPr>
          <a:lstStyle/>
          <a:p>
            <a:pPr algn="ctr"/>
            <a:r>
              <a:rPr lang="ru-RU" dirty="0" err="1" smtClean="0">
                <a:solidFill>
                  <a:srgbClr val="002060"/>
                </a:solidFill>
              </a:rPr>
              <a:t>Грабчак</a:t>
            </a:r>
            <a:r>
              <a:rPr lang="ru-RU" dirty="0" smtClean="0">
                <a:solidFill>
                  <a:srgbClr val="002060"/>
                </a:solidFill>
              </a:rPr>
              <a:t> Алексей Анатольевич</a:t>
            </a:r>
            <a:endParaRPr lang="ru-RU" dirty="0">
              <a:solidFill>
                <a:srgbClr val="002060"/>
              </a:solidFill>
            </a:endParaRPr>
          </a:p>
        </p:txBody>
      </p:sp>
      <p:sp>
        <p:nvSpPr>
          <p:cNvPr id="6" name="TextBox 5"/>
          <p:cNvSpPr txBox="1"/>
          <p:nvPr/>
        </p:nvSpPr>
        <p:spPr>
          <a:xfrm>
            <a:off x="0" y="3636416"/>
            <a:ext cx="12192000" cy="1446550"/>
          </a:xfrm>
          <a:prstGeom prst="rect">
            <a:avLst/>
          </a:prstGeom>
          <a:noFill/>
        </p:spPr>
        <p:txBody>
          <a:bodyPr wrap="square" rtlCol="0">
            <a:spAutoFit/>
          </a:bodyPr>
          <a:lstStyle/>
          <a:p>
            <a:pPr algn="ctr"/>
            <a:r>
              <a:rPr lang="ru-RU" sz="4400" dirty="0" smtClean="0">
                <a:solidFill>
                  <a:srgbClr val="002060"/>
                </a:solidFill>
              </a:rPr>
              <a:t>Первая помощь</a:t>
            </a:r>
          </a:p>
          <a:p>
            <a:pPr algn="ctr"/>
            <a:r>
              <a:rPr lang="ru-RU" sz="4400" dirty="0" smtClean="0">
                <a:solidFill>
                  <a:srgbClr val="002060"/>
                </a:solidFill>
              </a:rPr>
              <a:t>Остановка кровотечений </a:t>
            </a:r>
            <a:endParaRPr lang="ru-RU" sz="4400" dirty="0">
              <a:solidFill>
                <a:srgbClr val="002060"/>
              </a:solidFill>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14" y="251966"/>
            <a:ext cx="1154671" cy="1154671"/>
          </a:xfrm>
          <a:prstGeom prst="rect">
            <a:avLst/>
          </a:prstGeom>
        </p:spPr>
      </p:pic>
    </p:spTree>
    <p:extLst>
      <p:ext uri="{BB962C8B-B14F-4D97-AF65-F5344CB8AC3E}">
        <p14:creationId xmlns:p14="http://schemas.microsoft.com/office/powerpoint/2010/main" val="419240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27288"/>
            <a:ext cx="12192000" cy="584775"/>
          </a:xfrm>
          <a:prstGeom prst="rect">
            <a:avLst/>
          </a:prstGeom>
          <a:noFill/>
        </p:spPr>
        <p:txBody>
          <a:bodyPr wrap="square" rtlCol="0">
            <a:spAutoFit/>
          </a:bodyPr>
          <a:lstStyle/>
          <a:p>
            <a:pPr algn="ctr"/>
            <a:r>
              <a:rPr lang="ru-RU" sz="3200" dirty="0" smtClean="0">
                <a:solidFill>
                  <a:srgbClr val="002060"/>
                </a:solidFill>
              </a:rPr>
              <a:t>План занятия (содержание)</a:t>
            </a:r>
            <a:endParaRPr lang="ru-RU" sz="3200" dirty="0">
              <a:solidFill>
                <a:srgbClr val="002060"/>
              </a:solidFill>
            </a:endParaRPr>
          </a:p>
        </p:txBody>
      </p:sp>
      <p:sp>
        <p:nvSpPr>
          <p:cNvPr id="5" name="TextBox 4"/>
          <p:cNvSpPr txBox="1"/>
          <p:nvPr/>
        </p:nvSpPr>
        <p:spPr>
          <a:xfrm>
            <a:off x="1294297" y="2534079"/>
            <a:ext cx="9413507" cy="1200329"/>
          </a:xfrm>
          <a:prstGeom prst="rect">
            <a:avLst/>
          </a:prstGeom>
          <a:noFill/>
        </p:spPr>
        <p:txBody>
          <a:bodyPr wrap="square" rtlCol="0">
            <a:spAutoFit/>
          </a:bodyPr>
          <a:lstStyle/>
          <a:p>
            <a:pPr marL="342900" indent="-342900">
              <a:buFont typeface="+mj-lt"/>
              <a:buAutoNum type="arabicPeriod"/>
            </a:pPr>
            <a:r>
              <a:rPr lang="ru-RU" dirty="0" smtClean="0">
                <a:solidFill>
                  <a:srgbClr val="002060"/>
                </a:solidFill>
              </a:rPr>
              <a:t>Причины травм</a:t>
            </a:r>
            <a:endParaRPr lang="ru-RU" dirty="0" smtClean="0">
              <a:solidFill>
                <a:srgbClr val="002060"/>
              </a:solidFill>
            </a:endParaRPr>
          </a:p>
          <a:p>
            <a:pPr marL="342900" indent="-342900">
              <a:buFont typeface="+mj-lt"/>
              <a:buAutoNum type="arabicPeriod"/>
            </a:pPr>
            <a:r>
              <a:rPr lang="ru-RU" dirty="0" smtClean="0">
                <a:solidFill>
                  <a:srgbClr val="002060"/>
                </a:solidFill>
              </a:rPr>
              <a:t>Виды травм</a:t>
            </a:r>
            <a:endParaRPr lang="ru-RU" dirty="0" smtClean="0">
              <a:solidFill>
                <a:srgbClr val="002060"/>
              </a:solidFill>
            </a:endParaRPr>
          </a:p>
          <a:p>
            <a:pPr marL="342900" indent="-342900">
              <a:buFont typeface="+mj-lt"/>
              <a:buAutoNum type="arabicPeriod"/>
            </a:pPr>
            <a:r>
              <a:rPr lang="ru-RU" dirty="0" smtClean="0">
                <a:solidFill>
                  <a:srgbClr val="002060"/>
                </a:solidFill>
              </a:rPr>
              <a:t>Венозное кровотечение</a:t>
            </a:r>
            <a:endParaRPr lang="ru-RU" dirty="0" smtClean="0">
              <a:solidFill>
                <a:srgbClr val="002060"/>
              </a:solidFill>
            </a:endParaRPr>
          </a:p>
          <a:p>
            <a:pPr marL="342900" indent="-342900">
              <a:buFont typeface="+mj-lt"/>
              <a:buAutoNum type="arabicPeriod"/>
            </a:pPr>
            <a:r>
              <a:rPr lang="ru-RU" dirty="0" smtClean="0">
                <a:solidFill>
                  <a:srgbClr val="002060"/>
                </a:solidFill>
              </a:rPr>
              <a:t>Артериальное кровотечение</a:t>
            </a:r>
            <a:endParaRPr lang="ru-RU" dirty="0">
              <a:solidFill>
                <a:srgbClr val="002060"/>
              </a:solidFill>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14" y="242341"/>
            <a:ext cx="1154671" cy="1154671"/>
          </a:xfrm>
          <a:prstGeom prst="rect">
            <a:avLst/>
          </a:prstGeom>
        </p:spPr>
      </p:pic>
    </p:spTree>
    <p:extLst>
      <p:ext uri="{BB962C8B-B14F-4D97-AF65-F5344CB8AC3E}">
        <p14:creationId xmlns:p14="http://schemas.microsoft.com/office/powerpoint/2010/main" val="14704608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47950" y="438150"/>
            <a:ext cx="8248649" cy="523220"/>
          </a:xfrm>
          <a:prstGeom prst="rect">
            <a:avLst/>
          </a:prstGeom>
          <a:noFill/>
        </p:spPr>
        <p:txBody>
          <a:bodyPr wrap="square" rtlCol="0">
            <a:spAutoFit/>
          </a:bodyPr>
          <a:lstStyle/>
          <a:p>
            <a:r>
              <a:rPr lang="ru-RU" sz="2800" dirty="0" smtClean="0">
                <a:solidFill>
                  <a:srgbClr val="FF0000"/>
                </a:solidFill>
                <a:latin typeface="Times New Roman" panose="02020603050405020304" pitchFamily="18" charset="0"/>
                <a:cs typeface="Times New Roman" panose="02020603050405020304" pitchFamily="18" charset="0"/>
              </a:rPr>
              <a:t>Почему возникают кровотечения, типы ран.</a:t>
            </a:r>
            <a:endParaRPr lang="ru-RU" sz="2800" dirty="0">
              <a:solidFill>
                <a:srgbClr val="FF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57225" y="1304925"/>
            <a:ext cx="11125200" cy="923330"/>
          </a:xfrm>
          <a:prstGeom prst="rect">
            <a:avLst/>
          </a:prstGeom>
          <a:noFill/>
        </p:spPr>
        <p:txBody>
          <a:bodyPr wrap="square" rtlCol="0">
            <a:spAutoFit/>
          </a:bodyPr>
          <a:lstStyle/>
          <a:p>
            <a:r>
              <a:rPr lang="ru-RU" dirty="0" smtClean="0"/>
              <a:t>Основной причиной возникновения кровотечений является повреждение кожных покровов и мягких тканей человека. При дорожно-транспортных происшествиях ранения наносятся битым стеклом, элементами салона, посторонними предметами попавшими в машину.</a:t>
            </a:r>
            <a:endParaRPr lang="ru-RU" dirty="0"/>
          </a:p>
        </p:txBody>
      </p:sp>
      <p:pic>
        <p:nvPicPr>
          <p:cNvPr id="1026" name="Picture 2" descr="https://www.abw.by/photos/news/192276_1_350.jpg?v=147403339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799" y="2357701"/>
            <a:ext cx="3057526" cy="20354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newsvo.ru/sites/default/files/field/image/62c9a8d2f820d3a023a931e52c54c1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51326" y="2357701"/>
            <a:ext cx="3088016" cy="20579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belnaviny.by/wp-content/uploads/2019/12/belnaviny.by-pod-minskom-avtomobil-vletel-v-barernoe-ograzhdenie-pogib-vodite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86016" y="2357701"/>
            <a:ext cx="3526467" cy="19699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6725" y="4648200"/>
            <a:ext cx="11172825" cy="369332"/>
          </a:xfrm>
          <a:prstGeom prst="rect">
            <a:avLst/>
          </a:prstGeom>
          <a:noFill/>
        </p:spPr>
        <p:txBody>
          <a:bodyPr wrap="square" rtlCol="0">
            <a:spAutoFit/>
          </a:bodyPr>
          <a:lstStyle/>
          <a:p>
            <a:r>
              <a:rPr lang="ru-RU" dirty="0" smtClean="0"/>
              <a:t>Так же при </a:t>
            </a:r>
            <a:r>
              <a:rPr lang="ru-RU" dirty="0" err="1" smtClean="0"/>
              <a:t>дтп</a:t>
            </a:r>
            <a:r>
              <a:rPr lang="ru-RU" dirty="0" smtClean="0"/>
              <a:t> травмы могут возникать в результате открытых переломов  и прочих схожих травм.</a:t>
            </a:r>
            <a:endParaRPr lang="ru-RU" dirty="0"/>
          </a:p>
        </p:txBody>
      </p:sp>
    </p:spTree>
    <p:extLst>
      <p:ext uri="{BB962C8B-B14F-4D97-AF65-F5344CB8AC3E}">
        <p14:creationId xmlns:p14="http://schemas.microsoft.com/office/powerpoint/2010/main" val="1282340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76800" y="428625"/>
            <a:ext cx="2714625" cy="523220"/>
          </a:xfrm>
          <a:prstGeom prst="rect">
            <a:avLst/>
          </a:prstGeom>
          <a:noFill/>
        </p:spPr>
        <p:txBody>
          <a:bodyPr wrap="square" rtlCol="0">
            <a:spAutoFit/>
          </a:bodyPr>
          <a:lstStyle/>
          <a:p>
            <a:r>
              <a:rPr lang="ru-RU" sz="2800" dirty="0" smtClean="0">
                <a:solidFill>
                  <a:srgbClr val="FF0000"/>
                </a:solidFill>
                <a:latin typeface="Times New Roman" panose="02020603050405020304" pitchFamily="18" charset="0"/>
                <a:cs typeface="Times New Roman" panose="02020603050405020304" pitchFamily="18" charset="0"/>
              </a:rPr>
              <a:t>Виды травм</a:t>
            </a:r>
            <a:endParaRPr lang="ru-RU" sz="2800"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514350" y="1266825"/>
            <a:ext cx="10963275" cy="1200329"/>
          </a:xfrm>
          <a:prstGeom prst="rect">
            <a:avLst/>
          </a:prstGeom>
          <a:noFill/>
        </p:spPr>
        <p:txBody>
          <a:bodyPr wrap="square" rtlCol="0">
            <a:spAutoFit/>
          </a:bodyPr>
          <a:lstStyle/>
          <a:p>
            <a:r>
              <a:rPr lang="ru-RU" b="1" dirty="0">
                <a:latin typeface="Times New Roman" panose="02020603050405020304" pitchFamily="18" charset="0"/>
                <a:cs typeface="Times New Roman" panose="02020603050405020304" pitchFamily="18" charset="0"/>
              </a:rPr>
              <a:t>Рана –</a:t>
            </a:r>
            <a:r>
              <a:rPr lang="ru-RU" dirty="0">
                <a:latin typeface="Times New Roman" panose="02020603050405020304" pitchFamily="18" charset="0"/>
                <a:cs typeface="Times New Roman" panose="02020603050405020304" pitchFamily="18" charset="0"/>
              </a:rPr>
              <a:t> это открытое повреждение, называются нарушения целостности кожных покровов, слизистых оболочек, глубжележащих тканей и поверхности внутренних органов в результате механического или иного воздействия.</a:t>
            </a:r>
          </a:p>
          <a:p>
            <a:endParaRPr lang="ru-RU" dirty="0"/>
          </a:p>
        </p:txBody>
      </p:sp>
      <p:pic>
        <p:nvPicPr>
          <p:cNvPr id="2050" name="Picture 2" descr="https://ds04.infourok.ru/uploads/ex/0f4c/000cf413-6877b7d1/img1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425" y="2614612"/>
            <a:ext cx="3571875" cy="26789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05300" y="2733675"/>
            <a:ext cx="6972300" cy="1477328"/>
          </a:xfrm>
          <a:prstGeom prst="rect">
            <a:avLst/>
          </a:prstGeom>
          <a:noFill/>
        </p:spPr>
        <p:txBody>
          <a:bodyPr wrap="square" rtlCol="0">
            <a:spAutoFit/>
          </a:bodyPr>
          <a:lstStyle/>
          <a:p>
            <a:r>
              <a:rPr lang="ru-RU" u="sng" dirty="0"/>
              <a:t>Колотые раны</a:t>
            </a:r>
            <a:r>
              <a:rPr lang="ru-RU" dirty="0"/>
              <a:t> возникают при воздействии колющего предмета (ножа, шила, иглы). Характеризуются небольшим наружным отверстием, обычно большой глубиной раневого канала. Представляют опасность в связи с возможностью повреждения внутренних органов.</a:t>
            </a:r>
          </a:p>
        </p:txBody>
      </p:sp>
    </p:spTree>
    <p:extLst>
      <p:ext uri="{BB962C8B-B14F-4D97-AF65-F5344CB8AC3E}">
        <p14:creationId xmlns:p14="http://schemas.microsoft.com/office/powerpoint/2010/main" val="974042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mypresentation.ru/documents/4ec55f58b1eb23d426e578d30e95dfa2/im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725" y="1152525"/>
            <a:ext cx="5905500" cy="4429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105650" y="1762125"/>
            <a:ext cx="3971925" cy="1477328"/>
          </a:xfrm>
          <a:prstGeom prst="rect">
            <a:avLst/>
          </a:prstGeom>
          <a:noFill/>
        </p:spPr>
        <p:txBody>
          <a:bodyPr wrap="square" rtlCol="0">
            <a:spAutoFit/>
          </a:bodyPr>
          <a:lstStyle/>
          <a:p>
            <a:r>
              <a:rPr lang="ru-RU" u="sng" dirty="0"/>
              <a:t>Резаные раны</a:t>
            </a:r>
            <a:r>
              <a:rPr lang="ru-RU" dirty="0"/>
              <a:t> могут быть нанесены острым режущим предметом (нож, бритва, стекло, скальпель). Имеют ровные края, кровотечение наиболее выражено. Хорошо заживают.</a:t>
            </a:r>
          </a:p>
        </p:txBody>
      </p:sp>
    </p:spTree>
    <p:extLst>
      <p:ext uri="{BB962C8B-B14F-4D97-AF65-F5344CB8AC3E}">
        <p14:creationId xmlns:p14="http://schemas.microsoft.com/office/powerpoint/2010/main" val="1005480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present5.com/presentation/3/197605482_422802468.pdf-img/197605482_422802468.pdf-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325" y="1208088"/>
            <a:ext cx="5920316" cy="44402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781800" y="1571625"/>
            <a:ext cx="4610100" cy="2308324"/>
          </a:xfrm>
          <a:prstGeom prst="rect">
            <a:avLst/>
          </a:prstGeom>
          <a:noFill/>
        </p:spPr>
        <p:txBody>
          <a:bodyPr wrap="square" rtlCol="0">
            <a:spAutoFit/>
          </a:bodyPr>
          <a:lstStyle/>
          <a:p>
            <a:r>
              <a:rPr lang="ru-RU" u="sng" dirty="0"/>
              <a:t>Рубленые раны</a:t>
            </a:r>
            <a:r>
              <a:rPr lang="ru-RU" dirty="0"/>
              <a:t> возникают при нанесении повреждения острым, но тяжелым предметом (топор, шашка). Внешне напоминают резаную, но всегда обширнее и нередко сопровождаются повреждением костей. Края раны имеют размозженный характер, кровотечение выражено в значительной степени.</a:t>
            </a:r>
          </a:p>
        </p:txBody>
      </p:sp>
    </p:spTree>
    <p:extLst>
      <p:ext uri="{BB962C8B-B14F-4D97-AF65-F5344CB8AC3E}">
        <p14:creationId xmlns:p14="http://schemas.microsoft.com/office/powerpoint/2010/main" val="2638388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cf.ppt-online.org/files1/slide/o/OaJXDsrmYjbeS0qtiQ5chz4pLHETVPCkZyN72fBGK/slid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100" y="962025"/>
            <a:ext cx="5455403" cy="40862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515100" y="1143000"/>
            <a:ext cx="4981575" cy="1754326"/>
          </a:xfrm>
          <a:prstGeom prst="rect">
            <a:avLst/>
          </a:prstGeom>
          <a:noFill/>
        </p:spPr>
        <p:txBody>
          <a:bodyPr wrap="square" rtlCol="0">
            <a:spAutoFit/>
          </a:bodyPr>
          <a:lstStyle/>
          <a:p>
            <a:r>
              <a:rPr lang="ru-RU" u="sng" dirty="0"/>
              <a:t>Ушибленные и рваные раны</a:t>
            </a:r>
            <a:r>
              <a:rPr lang="ru-RU" dirty="0"/>
              <a:t> есть результат воздействия тупого предмета (молоток, камень) на ткани. Края этих ран размозжены, неровные, пропитаны кровью, рана широко зияет. Меньше кровоточат, так как ткани размозжены, сосуды раздавлены, </a:t>
            </a:r>
            <a:r>
              <a:rPr lang="ru-RU" dirty="0" err="1"/>
              <a:t>тромбированы</a:t>
            </a:r>
            <a:r>
              <a:rPr lang="ru-RU" dirty="0"/>
              <a:t>.</a:t>
            </a:r>
          </a:p>
        </p:txBody>
      </p:sp>
    </p:spTree>
    <p:extLst>
      <p:ext uri="{BB962C8B-B14F-4D97-AF65-F5344CB8AC3E}">
        <p14:creationId xmlns:p14="http://schemas.microsoft.com/office/powerpoint/2010/main" val="2578971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8175" y="476250"/>
            <a:ext cx="11087100" cy="5539978"/>
          </a:xfrm>
          <a:prstGeom prst="rect">
            <a:avLst/>
          </a:prstGeom>
          <a:noFill/>
        </p:spPr>
        <p:txBody>
          <a:bodyPr wrap="square" rtlCol="0">
            <a:spAutoFit/>
          </a:bodyPr>
          <a:lstStyle/>
          <a:p>
            <a:r>
              <a:rPr lang="ru-RU" sz="2400" dirty="0">
                <a:latin typeface="Times New Roman" panose="02020603050405020304" pitchFamily="18" charset="0"/>
                <a:cs typeface="Times New Roman" panose="02020603050405020304" pitchFamily="18" charset="0"/>
              </a:rPr>
              <a:t>В зависимости от глубины поражения:</a:t>
            </a:r>
          </a:p>
          <a:p>
            <a:r>
              <a:rPr lang="ru-RU" sz="2400" dirty="0">
                <a:latin typeface="Times New Roman" panose="02020603050405020304" pitchFamily="18" charset="0"/>
                <a:cs typeface="Times New Roman" panose="02020603050405020304" pitchFamily="18" charset="0"/>
              </a:rPr>
              <a:t>1. Поверхностные – характеризуются повреждением кожи и слизистых оболочек.</a:t>
            </a:r>
          </a:p>
          <a:p>
            <a:r>
              <a:rPr lang="ru-RU" sz="2400" dirty="0">
                <a:latin typeface="Times New Roman" panose="02020603050405020304" pitchFamily="18" charset="0"/>
                <a:cs typeface="Times New Roman" panose="02020603050405020304" pitchFamily="18" charset="0"/>
              </a:rPr>
              <a:t>2. Глубокие – сопровождаются повреждением сосудов, нервов, костей, сухожилий, внутренних органов.</a:t>
            </a:r>
          </a:p>
          <a:p>
            <a:r>
              <a:rPr lang="ru-RU" sz="2400" dirty="0">
                <a:latin typeface="Times New Roman" panose="02020603050405020304" pitchFamily="18" charset="0"/>
                <a:cs typeface="Times New Roman" panose="02020603050405020304" pitchFamily="18" charset="0"/>
              </a:rPr>
              <a:t>3. Сквозные раны – ранящий предмет проходит насквозь и рана имеет входное и выходное отверстие.</a:t>
            </a:r>
          </a:p>
          <a:p>
            <a:r>
              <a:rPr lang="ru-RU" sz="2400" dirty="0">
                <a:latin typeface="Times New Roman" panose="02020603050405020304" pitchFamily="18" charset="0"/>
                <a:cs typeface="Times New Roman" panose="02020603050405020304" pitchFamily="18" charset="0"/>
              </a:rPr>
              <a:t>4. Слепые раны – ранящий предмет застревает в теле, в тканях раневого канала.</a:t>
            </a:r>
          </a:p>
          <a:p>
            <a:r>
              <a:rPr lang="ru-RU" sz="2400" dirty="0">
                <a:latin typeface="Times New Roman" panose="02020603050405020304" pitchFamily="18" charset="0"/>
                <a:cs typeface="Times New Roman" panose="02020603050405020304" pitchFamily="18" charset="0"/>
              </a:rPr>
              <a:t>5. Касательные раны – ранящим предметом нанесено поверхностное повреждение или он прошел рядом с органом, лишь частично его задев.</a:t>
            </a:r>
          </a:p>
          <a:p>
            <a:r>
              <a:rPr lang="ru-RU" sz="2400" dirty="0">
                <a:latin typeface="Times New Roman" panose="02020603050405020304" pitchFamily="18" charset="0"/>
                <a:cs typeface="Times New Roman" panose="02020603050405020304" pitchFamily="18" charset="0"/>
              </a:rPr>
              <a:t>Тяжесть ранения (легкая, средняя, тяжелая степень) определяется:</a:t>
            </a:r>
          </a:p>
          <a:p>
            <a:r>
              <a:rPr lang="ru-RU" sz="2400" dirty="0">
                <a:latin typeface="Times New Roman" panose="02020603050405020304" pitchFamily="18" charset="0"/>
                <a:cs typeface="Times New Roman" panose="02020603050405020304" pitchFamily="18" charset="0"/>
              </a:rPr>
              <a:t>- размерами внешней раны;</a:t>
            </a:r>
          </a:p>
          <a:p>
            <a:r>
              <a:rPr lang="ru-RU" sz="2400" dirty="0">
                <a:latin typeface="Times New Roman" panose="02020603050405020304" pitchFamily="18" charset="0"/>
                <a:cs typeface="Times New Roman" panose="02020603050405020304" pitchFamily="18" charset="0"/>
              </a:rPr>
              <a:t>- глубиной раны;</a:t>
            </a:r>
          </a:p>
          <a:p>
            <a:r>
              <a:rPr lang="ru-RU" sz="2400" dirty="0">
                <a:latin typeface="Times New Roman" panose="02020603050405020304" pitchFamily="18" charset="0"/>
                <a:cs typeface="Times New Roman" panose="02020603050405020304" pitchFamily="18" charset="0"/>
              </a:rPr>
              <a:t>- характером повреждения внутренних органов;</a:t>
            </a:r>
          </a:p>
          <a:p>
            <a:r>
              <a:rPr lang="ru-RU" sz="2400" dirty="0">
                <a:latin typeface="Times New Roman" panose="02020603050405020304" pitchFamily="18" charset="0"/>
                <a:cs typeface="Times New Roman" panose="02020603050405020304" pitchFamily="18" charset="0"/>
              </a:rPr>
              <a:t>- развивающимися осложнениями.</a:t>
            </a:r>
          </a:p>
          <a:p>
            <a:endParaRPr lang="ru-RU" dirty="0"/>
          </a:p>
        </p:txBody>
      </p:sp>
    </p:spTree>
    <p:extLst>
      <p:ext uri="{BB962C8B-B14F-4D97-AF65-F5344CB8AC3E}">
        <p14:creationId xmlns:p14="http://schemas.microsoft.com/office/powerpoint/2010/main" val="3861369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33375" y="314325"/>
            <a:ext cx="11458575" cy="5632311"/>
          </a:xfrm>
          <a:prstGeom prst="rect">
            <a:avLst/>
          </a:prstGeom>
          <a:noFill/>
        </p:spPr>
        <p:txBody>
          <a:bodyPr wrap="square" rtlCol="0">
            <a:spAutoFit/>
          </a:bodyPr>
          <a:lstStyle/>
          <a:p>
            <a:r>
              <a:rPr lang="ru-RU" b="1" dirty="0"/>
              <a:t>Правила обработки ран:</a:t>
            </a:r>
            <a:endParaRPr lang="ru-RU" dirty="0"/>
          </a:p>
          <a:p>
            <a:r>
              <a:rPr lang="ru-RU" dirty="0"/>
              <a:t>1. Обработать рану перекисью водорода;</a:t>
            </a:r>
          </a:p>
          <a:p>
            <a:r>
              <a:rPr lang="ru-RU" dirty="0"/>
              <a:t>2. Обработать кожу вокруг раны (от раны к </a:t>
            </a:r>
            <a:r>
              <a:rPr lang="ru-RU" dirty="0" err="1"/>
              <a:t>переферии</a:t>
            </a:r>
            <a:r>
              <a:rPr lang="ru-RU" dirty="0"/>
              <a:t>) спиртосодержащим раствором: йода, бриллиантовой зелени, водкой и т.д. Рану нельзя промывать водой, допускать попадание в нее прижигающих антисептических средств</a:t>
            </a:r>
          </a:p>
          <a:p>
            <a:r>
              <a:rPr lang="ru-RU" dirty="0"/>
              <a:t>3. Рана накрывается стерильной салфеткой. Далее накладывают давящую или обыкновенную повязку (давящая повязка противопоказана, если в ране находится инородное тело). При отсутствии перевязочного материала используют чистую белую проутюженную с обеих сторон хлопчатобумажную ткань.</a:t>
            </a:r>
          </a:p>
          <a:p>
            <a:r>
              <a:rPr lang="ru-RU" dirty="0"/>
              <a:t>4. Провести противошоковые мероприятия:</a:t>
            </a:r>
          </a:p>
          <a:p>
            <a:r>
              <a:rPr lang="ru-RU" dirty="0"/>
              <a:t>• Приложить холод на область раны;</a:t>
            </a:r>
          </a:p>
          <a:p>
            <a:r>
              <a:rPr lang="ru-RU" dirty="0"/>
              <a:t>• Обеспечить согревание пострадавшего (укрыть теплыми вещами, дать горячий чай)</a:t>
            </a:r>
          </a:p>
          <a:p>
            <a:r>
              <a:rPr lang="ru-RU" dirty="0"/>
              <a:t>• Обезболивающие средства (анальгетики)</a:t>
            </a:r>
          </a:p>
          <a:p>
            <a:r>
              <a:rPr lang="ru-RU" dirty="0"/>
              <a:t>• Выполнить иммобилизацию;</a:t>
            </a:r>
          </a:p>
          <a:p>
            <a:r>
              <a:rPr lang="ru-RU" dirty="0"/>
              <a:t>• Сердечные и успокаивающие препараты – при остановившемся кровотечении.</a:t>
            </a:r>
          </a:p>
          <a:p>
            <a:r>
              <a:rPr lang="ru-RU" dirty="0"/>
              <a:t>• Придать пострадавшему правильное транспортное положение.</a:t>
            </a:r>
          </a:p>
          <a:p>
            <a:r>
              <a:rPr lang="ru-RU" dirty="0"/>
              <a:t>5. Во время оказания первой помощи поддерживать словесный контакт с пострадавшим.</a:t>
            </a:r>
          </a:p>
          <a:p>
            <a:r>
              <a:rPr lang="ru-RU" dirty="0"/>
              <a:t>6. Если прибытие медицинской помощи ожидается позднее, чем через 30 минут, самостоятельно или попутным транспортом доставить пострадавшего в лечебное учреждение для проведения хирургической обработки раны. Всем раненым вводят противостолбнячную сыворотку</a:t>
            </a:r>
          </a:p>
          <a:p>
            <a:endParaRPr lang="ru-RU" dirty="0"/>
          </a:p>
        </p:txBody>
      </p:sp>
    </p:spTree>
    <p:extLst>
      <p:ext uri="{BB962C8B-B14F-4D97-AF65-F5344CB8AC3E}">
        <p14:creationId xmlns:p14="http://schemas.microsoft.com/office/powerpoint/2010/main" val="3706989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5775" y="361950"/>
            <a:ext cx="11372850" cy="5970865"/>
          </a:xfrm>
          <a:prstGeom prst="rect">
            <a:avLst/>
          </a:prstGeom>
          <a:noFill/>
        </p:spPr>
        <p:txBody>
          <a:bodyPr wrap="square" rtlCol="0">
            <a:spAutoFit/>
          </a:bodyPr>
          <a:lstStyle/>
          <a:p>
            <a:r>
              <a:rPr lang="ru-RU" sz="2800" b="1" dirty="0" smtClean="0">
                <a:latin typeface="Times New Roman" panose="02020603050405020304" pitchFamily="18" charset="0"/>
                <a:cs typeface="Times New Roman" panose="02020603050405020304" pitchFamily="18" charset="0"/>
              </a:rPr>
              <a:t>                                             </a:t>
            </a:r>
            <a:r>
              <a:rPr lang="ru-RU" sz="2800" b="1" dirty="0" smtClean="0">
                <a:solidFill>
                  <a:srgbClr val="FF0000"/>
                </a:solidFill>
                <a:latin typeface="Times New Roman" panose="02020603050405020304" pitchFamily="18" charset="0"/>
                <a:cs typeface="Times New Roman" panose="02020603050405020304" pitchFamily="18" charset="0"/>
              </a:rPr>
              <a:t>Запрещается</a:t>
            </a:r>
            <a:r>
              <a:rPr lang="ru-RU" sz="2800" b="1" dirty="0">
                <a:solidFill>
                  <a:srgbClr val="FF0000"/>
                </a:solidFill>
                <a:latin typeface="Times New Roman" panose="02020603050405020304" pitchFamily="18" charset="0"/>
                <a:cs typeface="Times New Roman" panose="02020603050405020304" pitchFamily="18" charset="0"/>
              </a:rPr>
              <a:t>:</a:t>
            </a:r>
            <a:endParaRPr lang="ru-RU" sz="2800" dirty="0">
              <a:solidFill>
                <a:srgbClr val="FF0000"/>
              </a:solidFill>
              <a:latin typeface="Times New Roman" panose="02020603050405020304" pitchFamily="18" charset="0"/>
              <a:cs typeface="Times New Roman" panose="02020603050405020304" pitchFamily="18" charset="0"/>
            </a:endParaRPr>
          </a:p>
          <a:p>
            <a:r>
              <a:rPr lang="ru-RU" sz="2800" dirty="0">
                <a:solidFill>
                  <a:srgbClr val="C00000"/>
                </a:solidFill>
                <a:latin typeface="Times New Roman" panose="02020603050405020304" pitchFamily="18" charset="0"/>
                <a:cs typeface="Times New Roman" panose="02020603050405020304" pitchFamily="18" charset="0"/>
              </a:rPr>
              <a:t>• рану промывать водой, допускать попадание в нее прижигающих антисептических</a:t>
            </a:r>
          </a:p>
          <a:p>
            <a:r>
              <a:rPr lang="ru-RU" sz="2800" dirty="0">
                <a:solidFill>
                  <a:srgbClr val="C00000"/>
                </a:solidFill>
                <a:latin typeface="Times New Roman" panose="02020603050405020304" pitchFamily="18" charset="0"/>
                <a:cs typeface="Times New Roman" panose="02020603050405020304" pitchFamily="18" charset="0"/>
              </a:rPr>
              <a:t>• вправлять выпавшие органы и накладывать на них давящие повязки;</a:t>
            </a:r>
          </a:p>
          <a:p>
            <a:r>
              <a:rPr lang="ru-RU" sz="2800" dirty="0">
                <a:solidFill>
                  <a:srgbClr val="C00000"/>
                </a:solidFill>
                <a:latin typeface="Times New Roman" panose="02020603050405020304" pitchFamily="18" charset="0"/>
                <a:cs typeface="Times New Roman" panose="02020603050405020304" pitchFamily="18" charset="0"/>
              </a:rPr>
              <a:t>• удалять из раны инородные тела и торчащие костные отломки;</a:t>
            </a:r>
          </a:p>
          <a:p>
            <a:r>
              <a:rPr lang="ru-RU" sz="2800" dirty="0">
                <a:solidFill>
                  <a:srgbClr val="C00000"/>
                </a:solidFill>
                <a:latin typeface="Times New Roman" panose="02020603050405020304" pitchFamily="18" charset="0"/>
                <a:cs typeface="Times New Roman" panose="02020603050405020304" pitchFamily="18" charset="0"/>
              </a:rPr>
              <a:t>• поить пострадавшего при травме живота (даже при подозрении на нее), в бессознательном состоянии и при неукротимой рвоте;</a:t>
            </a:r>
          </a:p>
          <a:p>
            <a:r>
              <a:rPr lang="ru-RU" sz="2800" dirty="0">
                <a:solidFill>
                  <a:srgbClr val="C00000"/>
                </a:solidFill>
                <a:latin typeface="Times New Roman" panose="02020603050405020304" pitchFamily="18" charset="0"/>
                <a:cs typeface="Times New Roman" panose="02020603050405020304" pitchFamily="18" charset="0"/>
              </a:rPr>
              <a:t>• накладывать на рану мазевые повязки, засыпать в рану порошки лекарственных препаратов (антибиотики, стрептоцид и другие), прикладывать вату.</a:t>
            </a:r>
          </a:p>
          <a:p>
            <a:r>
              <a:rPr lang="ru-RU" sz="2800" dirty="0">
                <a:solidFill>
                  <a:srgbClr val="C00000"/>
                </a:solidFill>
                <a:latin typeface="Times New Roman" panose="02020603050405020304" pitchFamily="18" charset="0"/>
                <a:cs typeface="Times New Roman" panose="02020603050405020304" pitchFamily="18" charset="0"/>
              </a:rPr>
              <a:t>Ранение любого характера может представлять реальную угрозу для жизни пострадавшего в связи с возможностью развития массивного кровотечения и инфицирования.</a:t>
            </a:r>
          </a:p>
          <a:p>
            <a:endParaRPr lang="ru-RU" dirty="0"/>
          </a:p>
        </p:txBody>
      </p:sp>
    </p:spTree>
    <p:extLst>
      <p:ext uri="{BB962C8B-B14F-4D97-AF65-F5344CB8AC3E}">
        <p14:creationId xmlns:p14="http://schemas.microsoft.com/office/powerpoint/2010/main" val="71343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0" y="314325"/>
            <a:ext cx="11372850" cy="1015663"/>
          </a:xfrm>
          <a:prstGeom prst="rect">
            <a:avLst/>
          </a:prstGeom>
          <a:noFill/>
        </p:spPr>
        <p:txBody>
          <a:bodyPr wrap="square" rtlCol="0">
            <a:spAutoFit/>
          </a:bodyPr>
          <a:lstStyle/>
          <a:p>
            <a:r>
              <a:rPr lang="ru-RU" sz="2400" dirty="0">
                <a:latin typeface="Times New Roman" panose="02020603050405020304" pitchFamily="18" charset="0"/>
                <a:cs typeface="Times New Roman" panose="02020603050405020304" pitchFamily="18" charset="0"/>
              </a:rPr>
              <a:t>Признаки и характерные особенности венозного </a:t>
            </a:r>
            <a:r>
              <a:rPr lang="ru-RU" sz="2400" dirty="0" smtClean="0">
                <a:latin typeface="Times New Roman" panose="02020603050405020304" pitchFamily="18" charset="0"/>
                <a:cs typeface="Times New Roman" panose="02020603050405020304" pitchFamily="18" charset="0"/>
              </a:rPr>
              <a:t>кровотечения</a:t>
            </a:r>
            <a:endParaRPr lang="ru-RU" sz="2400"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Вены, так же, как и другие сосуды, расположены по всему телу человека. Однако есть места, где их легче всего травмировать.</a:t>
            </a:r>
          </a:p>
        </p:txBody>
      </p:sp>
      <p:pic>
        <p:nvPicPr>
          <p:cNvPr id="6146" name="Picture 2" descr="https://ds05.infourok.ru/uploads/ex/03b9/000a63f8-3ca16496/img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5" y="1329988"/>
            <a:ext cx="4857750" cy="36433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038725" y="1476375"/>
            <a:ext cx="5953125" cy="4247317"/>
          </a:xfrm>
          <a:prstGeom prst="rect">
            <a:avLst/>
          </a:prstGeom>
          <a:noFill/>
        </p:spPr>
        <p:txBody>
          <a:bodyPr wrap="square" rtlCol="0">
            <a:spAutoFit/>
          </a:bodyPr>
          <a:lstStyle/>
          <a:p>
            <a:r>
              <a:rPr lang="ru-RU" dirty="0"/>
              <a:t>Венозная кровопотеря может сопровождаться такими признаками:</a:t>
            </a:r>
          </a:p>
          <a:p>
            <a:endParaRPr lang="ru-RU" dirty="0"/>
          </a:p>
          <a:p>
            <a:r>
              <a:rPr lang="ru-RU" dirty="0"/>
              <a:t>    Вытекающая кровь очень темного цвета;</a:t>
            </a:r>
          </a:p>
          <a:p>
            <a:r>
              <a:rPr lang="ru-RU" dirty="0"/>
              <a:t>    Видна открытая рана в месте, где проходят вены;</a:t>
            </a:r>
          </a:p>
          <a:p>
            <a:r>
              <a:rPr lang="ru-RU" dirty="0"/>
              <a:t>    Поток крови выходит из раны ровной, непрерывающейся струей;</a:t>
            </a:r>
          </a:p>
          <a:p>
            <a:r>
              <a:rPr lang="ru-RU" dirty="0"/>
              <a:t>    В кровяном потоке отсутствует пульсация или проявляется крайне слабо;</a:t>
            </a:r>
          </a:p>
          <a:p>
            <a:r>
              <a:rPr lang="ru-RU" dirty="0"/>
              <a:t>    Если придавить пальцем место ниже области повреждения, то интенсивность кровопотери значительно снизится;</a:t>
            </a:r>
          </a:p>
          <a:p>
            <a:r>
              <a:rPr lang="ru-RU" dirty="0"/>
              <a:t>    Повышаются показатели артериального давления;</a:t>
            </a:r>
          </a:p>
          <a:p>
            <a:r>
              <a:rPr lang="ru-RU" dirty="0"/>
              <a:t>    Значительно учащается сердцебиение;</a:t>
            </a:r>
          </a:p>
          <a:p>
            <a:r>
              <a:rPr lang="ru-RU" dirty="0"/>
              <a:t>    Кожные покровы сильно бледнеют;</a:t>
            </a:r>
          </a:p>
        </p:txBody>
      </p:sp>
    </p:spTree>
    <p:extLst>
      <p:ext uri="{BB962C8B-B14F-4D97-AF65-F5344CB8AC3E}">
        <p14:creationId xmlns:p14="http://schemas.microsoft.com/office/powerpoint/2010/main" val="1395454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0550" y="295275"/>
            <a:ext cx="10687050" cy="1754326"/>
          </a:xfrm>
          <a:prstGeom prst="rect">
            <a:avLst/>
          </a:prstGeom>
          <a:noFill/>
        </p:spPr>
        <p:txBody>
          <a:bodyPr wrap="square" rtlCol="0">
            <a:spAutoFit/>
          </a:bodyPr>
          <a:lstStyle/>
          <a:p>
            <a:r>
              <a:rPr lang="ru-RU" b="1" dirty="0"/>
              <a:t>Артериальная кровь богата кислородом, она имеет насыщенный ало-красный цвет, в отличие от венозной крови, которая более тёмная, ближе к бордовому цвету.</a:t>
            </a:r>
            <a:r>
              <a:rPr lang="ru-RU" dirty="0"/>
              <a:t> </a:t>
            </a:r>
            <a:r>
              <a:rPr lang="ru-RU" dirty="0" smtClean="0"/>
              <a:t>Давление </a:t>
            </a:r>
            <a:r>
              <a:rPr lang="ru-RU" dirty="0"/>
              <a:t>в артериях гораздо выше, чем в венах, это связано с сокращениями левого желудочка, который качает кровь по всему организму, поэтому при повреждении артерии кровь выбрасывается очень быстро, характерной пульсирующей струёй. </a:t>
            </a:r>
            <a:r>
              <a:rPr lang="ru-RU" b="1" dirty="0"/>
              <a:t>Такое кровотечение опасно для жизни. </a:t>
            </a:r>
            <a:endParaRPr lang="ru-RU" dirty="0"/>
          </a:p>
          <a:p>
            <a:endParaRPr lang="ru-RU" dirty="0"/>
          </a:p>
        </p:txBody>
      </p:sp>
      <p:pic>
        <p:nvPicPr>
          <p:cNvPr id="7170" name="Picture 2" descr="https://xn----7sbbtncknqfccjiddofagde4c.xn--p1ai/lgc/gc75.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01" y="2119312"/>
            <a:ext cx="4995720" cy="31384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476875" y="2049601"/>
            <a:ext cx="6181725" cy="3416320"/>
          </a:xfrm>
          <a:prstGeom prst="rect">
            <a:avLst/>
          </a:prstGeom>
          <a:noFill/>
        </p:spPr>
        <p:txBody>
          <a:bodyPr wrap="square" rtlCol="0">
            <a:spAutoFit/>
          </a:bodyPr>
          <a:lstStyle/>
          <a:p>
            <a:r>
              <a:rPr lang="ru-RU" dirty="0"/>
              <a:t>Основные правила определяются анатомическими особенностями человека. </a:t>
            </a:r>
            <a:r>
              <a:rPr lang="ru-RU" b="1" dirty="0"/>
              <a:t>Так как по артериям кровь течёт от сердца, то целесообразно прижимать артерию выше места повреждения.</a:t>
            </a:r>
            <a:r>
              <a:rPr lang="ru-RU" dirty="0"/>
              <a:t> Однако это правило не распространяется на раны в области шеи и головы, в этом случае прижатие осуществляется ниже области повреждения. Прижимать артерию необходимо к кости, так как артерии очень эластичны и могут легко ускользнуть от вас в мягких тканях, не имея под собой никакой «опоры». При повреждении артерий конечностей можно их приподнять.</a:t>
            </a:r>
          </a:p>
          <a:p>
            <a:endParaRPr lang="ru-RU" dirty="0"/>
          </a:p>
        </p:txBody>
      </p:sp>
    </p:spTree>
    <p:extLst>
      <p:ext uri="{BB962C8B-B14F-4D97-AF65-F5344CB8AC3E}">
        <p14:creationId xmlns:p14="http://schemas.microsoft.com/office/powerpoint/2010/main" val="2996495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https://krasnayakrov.ru/wp-content/uploads/2016/01/nalozhenie-zhguta-pri-arterialnom-krovotechen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27012"/>
            <a:ext cx="6649140" cy="45926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010400" y="295275"/>
            <a:ext cx="4829175" cy="3416320"/>
          </a:xfrm>
          <a:prstGeom prst="rect">
            <a:avLst/>
          </a:prstGeom>
          <a:noFill/>
        </p:spPr>
        <p:txBody>
          <a:bodyPr wrap="square" rtlCol="0">
            <a:spAutoFit/>
          </a:bodyPr>
          <a:lstStyle/>
          <a:p>
            <a:r>
              <a:rPr lang="ru-RU" dirty="0"/>
              <a:t>Помните – чем шире жгут, тем лучше. </a:t>
            </a:r>
            <a:r>
              <a:rPr lang="ru-RU" b="1" dirty="0"/>
              <a:t>Не используйте тонкие верёвки или проволоку, это может привести к некрозу тканей!</a:t>
            </a:r>
            <a:endParaRPr lang="ru-RU" dirty="0"/>
          </a:p>
          <a:p>
            <a:r>
              <a:rPr lang="ru-RU" dirty="0"/>
              <a:t>Жгут нельзя накладывать непосредственно на кожу, закрепите его поверх одежды или перевяжите предварительно место повреждения тканью. Необходимо проверить пульсацию артерии ниже места наложения. Если пульсация со стороны наложения жгута слабая или не определяется вовсе, то жгут наложен правильно и эффективно.</a:t>
            </a:r>
          </a:p>
          <a:p>
            <a:endParaRPr lang="ru-RU" dirty="0"/>
          </a:p>
        </p:txBody>
      </p:sp>
      <p:sp>
        <p:nvSpPr>
          <p:cNvPr id="5" name="TextBox 4"/>
          <p:cNvSpPr txBox="1"/>
          <p:nvPr/>
        </p:nvSpPr>
        <p:spPr>
          <a:xfrm>
            <a:off x="7086600" y="3711595"/>
            <a:ext cx="4629150" cy="1200329"/>
          </a:xfrm>
          <a:prstGeom prst="rect">
            <a:avLst/>
          </a:prstGeom>
          <a:noFill/>
        </p:spPr>
        <p:txBody>
          <a:bodyPr wrap="square" rtlCol="0">
            <a:spAutoFit/>
          </a:bodyPr>
          <a:lstStyle/>
          <a:p>
            <a:r>
              <a:rPr lang="ru-RU" dirty="0"/>
              <a:t>Важный момент — время наложения жгута. </a:t>
            </a:r>
            <a:r>
              <a:rPr lang="ru-RU" b="1" dirty="0"/>
              <a:t>В летнее время жгут можно накладывать на 1 час, в зимнее — на 30 мин.</a:t>
            </a:r>
            <a:r>
              <a:rPr lang="ru-RU" dirty="0"/>
              <a:t> За это время нижележащие ткани </a:t>
            </a:r>
            <a:r>
              <a:rPr lang="ru-RU" dirty="0" smtClean="0"/>
              <a:t>смогут</a:t>
            </a:r>
            <a:endParaRPr lang="ru-RU" dirty="0"/>
          </a:p>
        </p:txBody>
      </p:sp>
      <p:sp>
        <p:nvSpPr>
          <p:cNvPr id="6" name="TextBox 5"/>
          <p:cNvSpPr txBox="1"/>
          <p:nvPr/>
        </p:nvSpPr>
        <p:spPr>
          <a:xfrm>
            <a:off x="250825" y="4911924"/>
            <a:ext cx="11588750" cy="2031325"/>
          </a:xfrm>
          <a:prstGeom prst="rect">
            <a:avLst/>
          </a:prstGeom>
          <a:noFill/>
        </p:spPr>
        <p:txBody>
          <a:bodyPr wrap="square" rtlCol="0">
            <a:spAutoFit/>
          </a:bodyPr>
          <a:lstStyle/>
          <a:p>
            <a:r>
              <a:rPr lang="ru-RU" dirty="0" err="1"/>
              <a:t>кровоснабжаться</a:t>
            </a:r>
            <a:r>
              <a:rPr lang="ru-RU" dirty="0"/>
              <a:t> за счёт глубоко лежащих артерий и венозной крови, оставшейся после наложения жгута, не подвергаясь некрозу. Как только наложили жгут, возьмите листок бумаги и напишите на нём точное время. Помните, что в экстремальных условиях листок может потеряться, затереться, испачкаться, и информация станет недоступна. Для полной уверенности можно написать время прямо на теле пострадавшего, его одежде или других подручных средствах. По прошествии указанного срока, жгут следует убрать на 10 минут, чтобы ткани насытились кислородом, далее наложение жгута проводится по той же схеме.</a:t>
            </a:r>
          </a:p>
          <a:p>
            <a:endParaRPr lang="ru-RU" dirty="0"/>
          </a:p>
        </p:txBody>
      </p:sp>
    </p:spTree>
    <p:extLst>
      <p:ext uri="{BB962C8B-B14F-4D97-AF65-F5344CB8AC3E}">
        <p14:creationId xmlns:p14="http://schemas.microsoft.com/office/powerpoint/2010/main" val="29660117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6800" y="361950"/>
            <a:ext cx="9591675" cy="646331"/>
          </a:xfrm>
          <a:prstGeom prst="rect">
            <a:avLst/>
          </a:prstGeom>
          <a:noFill/>
        </p:spPr>
        <p:txBody>
          <a:bodyPr wrap="square" rtlCol="0">
            <a:spAutoFit/>
          </a:bodyPr>
          <a:lstStyle/>
          <a:p>
            <a:r>
              <a:rPr lang="ru-RU" dirty="0" smtClean="0"/>
              <a:t>Кроме артериальных и венозных кровотечений бывают </a:t>
            </a:r>
            <a:r>
              <a:rPr lang="ru-RU" dirty="0" err="1" smtClean="0"/>
              <a:t>капилярные</a:t>
            </a:r>
            <a:r>
              <a:rPr lang="ru-RU" dirty="0" smtClean="0"/>
              <a:t>. Являются не опасными, останавливаются с помощью стерильной повязки, обрабатываются антисептиками.</a:t>
            </a:r>
            <a:endParaRPr lang="ru-RU" dirty="0"/>
          </a:p>
        </p:txBody>
      </p:sp>
      <p:pic>
        <p:nvPicPr>
          <p:cNvPr id="9218" name="Picture 2" descr="https://domalekar.ru/wp-content/uploads/2017/05/2.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2125" y="1731744"/>
            <a:ext cx="5302250" cy="397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11293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981</Words>
  <Application>Microsoft Office PowerPoint</Application>
  <PresentationFormat>Произвольный</PresentationFormat>
  <Paragraphs>68</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Михаил Бутов</dc:creator>
  <cp:lastModifiedBy>Алексей</cp:lastModifiedBy>
  <cp:revision>26</cp:revision>
  <dcterms:created xsi:type="dcterms:W3CDTF">2020-03-19T14:42:41Z</dcterms:created>
  <dcterms:modified xsi:type="dcterms:W3CDTF">2020-04-06T12:49:03Z</dcterms:modified>
</cp:coreProperties>
</file>